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10.svg>
</file>

<file path=ppt/media/image-1-2.png>
</file>

<file path=ppt/media/image-1-3.png>
</file>

<file path=ppt/media/image-1-4.svg>
</file>

<file path=ppt/media/image-1-5.png>
</file>

<file path=ppt/media/image-1-6.svg>
</file>

<file path=ppt/media/image-1-7.png>
</file>

<file path=ppt/media/image-1-8.svg>
</file>

<file path=ppt/media/image-1-9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2-7.png>
</file>

<file path=ppt/media/image-3-1.png>
</file>

<file path=ppt/media/image-6-1.png>
</file>

<file path=ppt/media/image-7-1.png>
</file>

<file path=ppt/media/image-7-10.svg>
</file>

<file path=ppt/media/image-7-11.png>
</file>

<file path=ppt/media/image-7-12.svg>
</file>

<file path=ppt/media/image-7-13.png>
</file>

<file path=ppt/media/image-7-14.svg>
</file>

<file path=ppt/media/image-7-15.png>
</file>

<file path=ppt/media/image-7-16.svg>
</file>

<file path=ppt/media/image-7-2.svg>
</file>

<file path=ppt/media/image-7-3.png>
</file>

<file path=ppt/media/image-7-4.svg>
</file>

<file path=ppt/media/image-7-5.png>
</file>

<file path=ppt/media/image-7-6.svg>
</file>

<file path=ppt/media/image-7-7.png>
</file>

<file path=ppt/media/image-7-8.svg>
</file>

<file path=ppt/media/image-7-9.png>
</file>

<file path=ppt/media/image-8-1.png>
</file>

<file path=ppt/media/image-8-10.svg>
</file>

<file path=ppt/media/image-8-2.pn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8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svg"/><Relationship Id="rId5" Type="http://schemas.openxmlformats.org/officeDocument/2006/relationships/image" Target="../media/image-1-5.png"/><Relationship Id="rId6" Type="http://schemas.openxmlformats.org/officeDocument/2006/relationships/image" Target="../media/image-1-6.svg"/><Relationship Id="rId7" Type="http://schemas.openxmlformats.org/officeDocument/2006/relationships/image" Target="../media/image-1-7.png"/><Relationship Id="rId8" Type="http://schemas.openxmlformats.org/officeDocument/2006/relationships/image" Target="../media/image-1-8.svg"/><Relationship Id="rId9" Type="http://schemas.openxmlformats.org/officeDocument/2006/relationships/image" Target="../media/image-1-9.png"/><Relationship Id="rId10" Type="http://schemas.openxmlformats.org/officeDocument/2006/relationships/image" Target="../media/image-1-10.svg"/><Relationship Id="rId11" Type="http://schemas.openxmlformats.org/officeDocument/2006/relationships/slideLayout" Target="../slideLayouts/slideLayout2.xml"/><Relationship Id="rId1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image" Target="../media/image-2-7.pn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svg"/><Relationship Id="rId3" Type="http://schemas.openxmlformats.org/officeDocument/2006/relationships/image" Target="../media/image-7-3.png"/><Relationship Id="rId4" Type="http://schemas.openxmlformats.org/officeDocument/2006/relationships/image" Target="../media/image-7-4.sv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image" Target="../media/image-7-7.png"/><Relationship Id="rId8" Type="http://schemas.openxmlformats.org/officeDocument/2006/relationships/image" Target="../media/image-7-8.svg"/><Relationship Id="rId9" Type="http://schemas.openxmlformats.org/officeDocument/2006/relationships/image" Target="../media/image-7-9.png"/><Relationship Id="rId10" Type="http://schemas.openxmlformats.org/officeDocument/2006/relationships/image" Target="../media/image-7-10.svg"/><Relationship Id="rId11" Type="http://schemas.openxmlformats.org/officeDocument/2006/relationships/image" Target="../media/image-7-11.png"/><Relationship Id="rId12" Type="http://schemas.openxmlformats.org/officeDocument/2006/relationships/image" Target="../media/image-7-12.svg"/><Relationship Id="rId13" Type="http://schemas.openxmlformats.org/officeDocument/2006/relationships/image" Target="../media/image-7-13.png"/><Relationship Id="rId14" Type="http://schemas.openxmlformats.org/officeDocument/2006/relationships/image" Target="../media/image-7-14.svg"/><Relationship Id="rId15" Type="http://schemas.openxmlformats.org/officeDocument/2006/relationships/image" Target="../media/image-7-15.png"/><Relationship Id="rId16" Type="http://schemas.openxmlformats.org/officeDocument/2006/relationships/image" Target="../media/image-7-16.svg"/><Relationship Id="rId17" Type="http://schemas.openxmlformats.org/officeDocument/2006/relationships/slideLayout" Target="../slideLayouts/slideLayout8.xml"/><Relationship Id="rId1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image" Target="../media/image-8-9.png"/><Relationship Id="rId10" Type="http://schemas.openxmlformats.org/officeDocument/2006/relationships/image" Target="../media/image-8-10.svg"/><Relationship Id="rId11" Type="http://schemas.openxmlformats.org/officeDocument/2006/relationships/slideLayout" Target="../slideLayouts/slideLayout9.xml"/><Relationship Id="rId1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147" y="772120"/>
            <a:ext cx="7555706" cy="340006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932271" y="924687"/>
            <a:ext cx="1322248" cy="181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Start</a:t>
            </a:r>
            <a:endParaRPr lang="en-US" sz="1200" dirty="0"/>
          </a:p>
        </p:txBody>
      </p:sp>
      <p:sp>
        <p:nvSpPr>
          <p:cNvPr id="5" name="Text 1"/>
          <p:cNvSpPr/>
          <p:nvPr/>
        </p:nvSpPr>
        <p:spPr>
          <a:xfrm>
            <a:off x="1932271" y="1164436"/>
            <a:ext cx="1322248" cy="326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Begin journey with clear goals</a:t>
            </a:r>
            <a:endParaRPr lang="en-US" sz="10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50590" y="1839636"/>
            <a:ext cx="292874" cy="29287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239989" y="3474738"/>
            <a:ext cx="1329513" cy="181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Checkpoint</a:t>
            </a:r>
            <a:endParaRPr lang="en-US" sz="1200" dirty="0"/>
          </a:p>
        </p:txBody>
      </p:sp>
      <p:sp>
        <p:nvSpPr>
          <p:cNvPr id="8" name="Text 3"/>
          <p:cNvSpPr/>
          <p:nvPr/>
        </p:nvSpPr>
        <p:spPr>
          <a:xfrm>
            <a:off x="3239989" y="3714487"/>
            <a:ext cx="1329513" cy="326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Review progress and adjust plan</a:t>
            </a:r>
            <a:endParaRPr lang="en-US" sz="10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58309" y="2907606"/>
            <a:ext cx="292874" cy="29287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533177" y="899260"/>
            <a:ext cx="1322249" cy="181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Milestone</a:t>
            </a:r>
            <a:endParaRPr lang="en-US" sz="1200" dirty="0"/>
          </a:p>
        </p:txBody>
      </p:sp>
      <p:sp>
        <p:nvSpPr>
          <p:cNvPr id="11" name="Text 5"/>
          <p:cNvSpPr/>
          <p:nvPr/>
        </p:nvSpPr>
        <p:spPr>
          <a:xfrm>
            <a:off x="4533177" y="1139008"/>
            <a:ext cx="1322249" cy="326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Celebrate major achievements reached</a:t>
            </a:r>
            <a:endParaRPr lang="en-US" sz="10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073292" y="1810576"/>
            <a:ext cx="292874" cy="29287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840896" y="3474738"/>
            <a:ext cx="1322249" cy="181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Finish</a:t>
            </a:r>
            <a:endParaRPr lang="en-US" sz="1200" dirty="0"/>
          </a:p>
        </p:txBody>
      </p:sp>
      <p:sp>
        <p:nvSpPr>
          <p:cNvPr id="14" name="Text 7"/>
          <p:cNvSpPr/>
          <p:nvPr/>
        </p:nvSpPr>
        <p:spPr>
          <a:xfrm>
            <a:off x="5840896" y="3714487"/>
            <a:ext cx="1322249" cy="326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Reach destination and reflect</a:t>
            </a:r>
            <a:endParaRPr lang="en-US" sz="1050" dirty="0"/>
          </a:p>
        </p:txBody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359215" y="2907606"/>
            <a:ext cx="292875" cy="292874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794147" y="4512469"/>
            <a:ext cx="7555706" cy="1260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MedConnect – Digital Medical Education Workflow System</a:t>
            </a:r>
            <a:endParaRPr lang="en-US" sz="3950" dirty="0"/>
          </a:p>
        </p:txBody>
      </p:sp>
      <p:sp>
        <p:nvSpPr>
          <p:cNvPr id="17" name="Text 9"/>
          <p:cNvSpPr/>
          <p:nvPr/>
        </p:nvSpPr>
        <p:spPr>
          <a:xfrm>
            <a:off x="794147" y="6113145"/>
            <a:ext cx="7555706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Making Kothagudem Telangana's First Fully Digital Medical Campus</a:t>
            </a:r>
            <a:endParaRPr lang="en-US" sz="1750" dirty="0"/>
          </a:p>
        </p:txBody>
      </p:sp>
      <p:sp>
        <p:nvSpPr>
          <p:cNvPr id="18" name="Text 10"/>
          <p:cNvSpPr/>
          <p:nvPr/>
        </p:nvSpPr>
        <p:spPr>
          <a:xfrm>
            <a:off x="794147" y="6731437"/>
            <a:ext cx="7555706" cy="726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TechM4India – TechM4Solutions Division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Presented to: Directorate of Medical Education, Telangana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2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6279" y="3242191"/>
            <a:ext cx="13217843" cy="22421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8800"/>
              </a:lnSpc>
              <a:buNone/>
            </a:pPr>
            <a:r>
              <a:rPr lang="en-US" sz="7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Ready to Transform Medical Education</a:t>
            </a:r>
            <a:endParaRPr lang="en-US" sz="7050" dirty="0"/>
          </a:p>
        </p:txBody>
      </p:sp>
      <p:sp>
        <p:nvSpPr>
          <p:cNvPr id="4" name="Shape 1"/>
          <p:cNvSpPr/>
          <p:nvPr/>
        </p:nvSpPr>
        <p:spPr>
          <a:xfrm>
            <a:off x="706279" y="5787033"/>
            <a:ext cx="4271486" cy="1173123"/>
          </a:xfrm>
          <a:prstGeom prst="roundRect">
            <a:avLst>
              <a:gd name="adj" fmla="val 25804"/>
            </a:avLst>
          </a:prstGeom>
          <a:solidFill>
            <a:srgbClr val="0A081B"/>
          </a:solidFill>
          <a:ln w="22860">
            <a:solidFill>
              <a:srgbClr val="00C2A8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0831" y="6011585"/>
            <a:ext cx="2242304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🎯</a:t>
            </a:r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Next Steps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30831" y="6412706"/>
            <a:ext cx="3822382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Schedule pilot kickoff meeting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5179457" y="5787033"/>
            <a:ext cx="4271486" cy="1173123"/>
          </a:xfrm>
          <a:prstGeom prst="roundRect">
            <a:avLst>
              <a:gd name="adj" fmla="val 25804"/>
            </a:avLst>
          </a:prstGeom>
          <a:solidFill>
            <a:srgbClr val="0A081B"/>
          </a:solidFill>
          <a:ln w="22860">
            <a:solidFill>
              <a:srgbClr val="00C2A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04009" y="6011585"/>
            <a:ext cx="2242304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📞</a:t>
            </a:r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Contact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404009" y="6412706"/>
            <a:ext cx="3822382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TechM4India – TechM4Solutions Division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9652635" y="5787033"/>
            <a:ext cx="4271486" cy="1173123"/>
          </a:xfrm>
          <a:prstGeom prst="roundRect">
            <a:avLst>
              <a:gd name="adj" fmla="val 25804"/>
            </a:avLst>
          </a:prstGeom>
          <a:solidFill>
            <a:srgbClr val="0A081B"/>
          </a:solidFill>
          <a:ln w="22860">
            <a:solidFill>
              <a:srgbClr val="00C2A8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7187" y="6011585"/>
            <a:ext cx="2242304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🚀</a:t>
            </a:r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Timeline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877187" y="6412706"/>
            <a:ext cx="3822382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Launch in 10 days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06279" y="7187089"/>
            <a:ext cx="1321784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Let's make GMC Kothagudem Telangana's first fully digital medical campus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217" y="796885"/>
            <a:ext cx="4954191" cy="619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Executive Summary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80217" y="1861899"/>
            <a:ext cx="13069967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MedConnect is a unified digital medical campus ecosystem that modernizes academic, clinical, administrative, and governance workflows.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0217" y="2825829"/>
            <a:ext cx="4208026" cy="3052286"/>
          </a:xfrm>
          <a:prstGeom prst="roundRect">
            <a:avLst>
              <a:gd name="adj" fmla="val 10956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5962" y="3071574"/>
            <a:ext cx="668774" cy="668774"/>
          </a:xfrm>
          <a:prstGeom prst="roundRect">
            <a:avLst>
              <a:gd name="adj" fmla="val 13671413"/>
            </a:avLst>
          </a:prstGeom>
          <a:solidFill>
            <a:srgbClr val="16FFBB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09913" y="3255526"/>
            <a:ext cx="300871" cy="30087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5962" y="3963233"/>
            <a:ext cx="2551986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Academic Digitization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25962" y="4406622"/>
            <a:ext cx="3716536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NMC-aligned learning modules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5962" y="4841200"/>
            <a:ext cx="3716536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instruction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5962" y="5275778"/>
            <a:ext cx="3716536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3D curriculum tools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211128" y="2825829"/>
            <a:ext cx="4208026" cy="3052286"/>
          </a:xfrm>
          <a:prstGeom prst="roundRect">
            <a:avLst>
              <a:gd name="adj" fmla="val 10956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5456873" y="3071574"/>
            <a:ext cx="668774" cy="668774"/>
          </a:xfrm>
          <a:prstGeom prst="roundRect">
            <a:avLst>
              <a:gd name="adj" fmla="val 13671413"/>
            </a:avLst>
          </a:prstGeom>
          <a:solidFill>
            <a:srgbClr val="29DDDA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0824" y="3255526"/>
            <a:ext cx="300871" cy="300871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56873" y="3963233"/>
            <a:ext cx="2477095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Clinical Digitization</a:t>
            </a:r>
            <a:endParaRPr lang="en-US" sz="1950" dirty="0"/>
          </a:p>
        </p:txBody>
      </p:sp>
      <p:sp>
        <p:nvSpPr>
          <p:cNvPr id="15" name="Text 11"/>
          <p:cNvSpPr/>
          <p:nvPr/>
        </p:nvSpPr>
        <p:spPr>
          <a:xfrm>
            <a:off x="5456873" y="4406622"/>
            <a:ext cx="3716536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Digital logbooks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5456873" y="4841200"/>
            <a:ext cx="3716536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Posting &amp; duty automation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9642038" y="2825829"/>
            <a:ext cx="4208145" cy="3052286"/>
          </a:xfrm>
          <a:prstGeom prst="roundRect">
            <a:avLst>
              <a:gd name="adj" fmla="val 1095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8" name="Shape 14"/>
          <p:cNvSpPr/>
          <p:nvPr/>
        </p:nvSpPr>
        <p:spPr>
          <a:xfrm>
            <a:off x="9887783" y="3071574"/>
            <a:ext cx="668774" cy="668774"/>
          </a:xfrm>
          <a:prstGeom prst="roundRect">
            <a:avLst>
              <a:gd name="adj" fmla="val 13671413"/>
            </a:avLst>
          </a:prstGeom>
          <a:solidFill>
            <a:srgbClr val="37A7E7"/>
          </a:solidFill>
          <a:ln/>
        </p:spPr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71735" y="3255526"/>
            <a:ext cx="300871" cy="300871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87783" y="3963233"/>
            <a:ext cx="2762964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Campus Administration</a:t>
            </a:r>
            <a:endParaRPr lang="en-US" sz="1950" dirty="0"/>
          </a:p>
        </p:txBody>
      </p:sp>
      <p:sp>
        <p:nvSpPr>
          <p:cNvPr id="21" name="Text 16"/>
          <p:cNvSpPr/>
          <p:nvPr/>
        </p:nvSpPr>
        <p:spPr>
          <a:xfrm>
            <a:off x="9887783" y="4406622"/>
            <a:ext cx="371665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Digital certificates</a:t>
            </a:r>
            <a:endParaRPr lang="en-US" sz="1750" dirty="0"/>
          </a:p>
        </p:txBody>
      </p:sp>
      <p:sp>
        <p:nvSpPr>
          <p:cNvPr id="22" name="Text 17"/>
          <p:cNvSpPr/>
          <p:nvPr/>
        </p:nvSpPr>
        <p:spPr>
          <a:xfrm>
            <a:off x="9887783" y="4841200"/>
            <a:ext cx="371665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Hostel management</a:t>
            </a:r>
            <a:endParaRPr lang="en-US" sz="1750" dirty="0"/>
          </a:p>
        </p:txBody>
      </p:sp>
      <p:sp>
        <p:nvSpPr>
          <p:cNvPr id="23" name="Text 18"/>
          <p:cNvSpPr/>
          <p:nvPr/>
        </p:nvSpPr>
        <p:spPr>
          <a:xfrm>
            <a:off x="9887783" y="5275778"/>
            <a:ext cx="371665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Attendance &amp; finance</a:t>
            </a:r>
            <a:endParaRPr lang="en-US" sz="1750" dirty="0"/>
          </a:p>
        </p:txBody>
      </p:sp>
      <p:sp>
        <p:nvSpPr>
          <p:cNvPr id="24" name="Shape 19"/>
          <p:cNvSpPr/>
          <p:nvPr/>
        </p:nvSpPr>
        <p:spPr>
          <a:xfrm>
            <a:off x="780217" y="6128861"/>
            <a:ext cx="13069967" cy="1303853"/>
          </a:xfrm>
          <a:prstGeom prst="roundRect">
            <a:avLst>
              <a:gd name="adj" fmla="val 25648"/>
            </a:avLst>
          </a:prstGeom>
          <a:solidFill>
            <a:srgbClr val="004D36"/>
          </a:solidFill>
          <a:ln/>
        </p:spPr>
      </p:sp>
      <p:pic>
        <p:nvPicPr>
          <p:cNvPr id="25" name="Image 3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3102" y="6471523"/>
            <a:ext cx="278606" cy="222885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1504593" y="6407468"/>
            <a:ext cx="12122706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Free 1-month pilot at a Govt Medical College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 cost or infrastructure burden to DME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604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0933" y="3512701"/>
            <a:ext cx="10170676" cy="1271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0"/>
              </a:lnSpc>
              <a:buNone/>
            </a:pPr>
            <a:r>
              <a:rPr lang="en-US" sz="8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Vision</a:t>
            </a:r>
            <a:endParaRPr lang="en-US" sz="8000" dirty="0"/>
          </a:p>
        </p:txBody>
      </p:sp>
      <p:sp>
        <p:nvSpPr>
          <p:cNvPr id="4" name="Shape 1"/>
          <p:cNvSpPr/>
          <p:nvPr/>
        </p:nvSpPr>
        <p:spPr>
          <a:xfrm>
            <a:off x="800933" y="5127188"/>
            <a:ext cx="514826" cy="514826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44598" y="5170051"/>
            <a:ext cx="5627608" cy="1144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Transform GMC Kothagudem  into </a:t>
            </a:r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00C2A8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Telangana's first fully digital medical campus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7458194" y="5127188"/>
            <a:ext cx="514826" cy="514826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201858" y="5170051"/>
            <a:ext cx="5627608" cy="762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Create a replicable statewide digital model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800933" y="6771799"/>
            <a:ext cx="514826" cy="514826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544598" y="6814661"/>
            <a:ext cx="5627608" cy="762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Enable real-time academic, administrative &amp; governance visibility</a:t>
            </a:r>
            <a:endParaRPr lang="en-US" sz="2400" dirty="0"/>
          </a:p>
        </p:txBody>
      </p:sp>
      <p:sp>
        <p:nvSpPr>
          <p:cNvPr id="10" name="Shape 7"/>
          <p:cNvSpPr/>
          <p:nvPr/>
        </p:nvSpPr>
        <p:spPr>
          <a:xfrm>
            <a:off x="7458194" y="6771799"/>
            <a:ext cx="514826" cy="514826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201858" y="6814661"/>
            <a:ext cx="5627608" cy="762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Build future-ready NMC-aligned digital infrastructure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7352" y="564952"/>
            <a:ext cx="4555212" cy="569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Mission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303770" y="1544241"/>
            <a:ext cx="22860" cy="6120408"/>
          </a:xfrm>
          <a:prstGeom prst="roundRect">
            <a:avLst>
              <a:gd name="adj" fmla="val 1345068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6492538" y="1763316"/>
            <a:ext cx="614958" cy="22860"/>
          </a:xfrm>
          <a:prstGeom prst="roundRect">
            <a:avLst>
              <a:gd name="adj" fmla="val 1345068"/>
            </a:avLst>
          </a:prstGeom>
          <a:solidFill>
            <a:srgbClr val="16FFBB"/>
          </a:solidFill>
          <a:ln/>
        </p:spPr>
      </p:sp>
      <p:sp>
        <p:nvSpPr>
          <p:cNvPr id="5" name="Shape 3"/>
          <p:cNvSpPr/>
          <p:nvPr/>
        </p:nvSpPr>
        <p:spPr>
          <a:xfrm>
            <a:off x="7084635" y="1544241"/>
            <a:ext cx="461129" cy="461129"/>
          </a:xfrm>
          <a:prstGeom prst="roundRect">
            <a:avLst>
              <a:gd name="adj" fmla="val 6668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78516" y="1603950"/>
            <a:ext cx="273248" cy="341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4012763" y="1614607"/>
            <a:ext cx="2277547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AI-Powered Learning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17352" y="2022277"/>
            <a:ext cx="5572958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Deliver competency-based medical education with artificial intelligence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22905" y="2993112"/>
            <a:ext cx="614958" cy="22860"/>
          </a:xfrm>
          <a:prstGeom prst="roundRect">
            <a:avLst>
              <a:gd name="adj" fmla="val 1345068"/>
            </a:avLst>
          </a:prstGeom>
          <a:solidFill>
            <a:srgbClr val="29DDDA"/>
          </a:solidFill>
          <a:ln/>
        </p:spPr>
      </p:sp>
      <p:sp>
        <p:nvSpPr>
          <p:cNvPr id="10" name="Shape 8"/>
          <p:cNvSpPr/>
          <p:nvPr/>
        </p:nvSpPr>
        <p:spPr>
          <a:xfrm>
            <a:off x="7084635" y="2774037"/>
            <a:ext cx="461129" cy="461129"/>
          </a:xfrm>
          <a:prstGeom prst="roundRect">
            <a:avLst>
              <a:gd name="adj" fmla="val 6668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78516" y="2833747"/>
            <a:ext cx="273248" cy="341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8340090" y="2844403"/>
            <a:ext cx="2277547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Automation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8340090" y="3252073"/>
            <a:ext cx="5572958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Reduce faculty &amp; admin workload through intelligent automation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92538" y="4053126"/>
            <a:ext cx="614958" cy="22860"/>
          </a:xfrm>
          <a:prstGeom prst="roundRect">
            <a:avLst>
              <a:gd name="adj" fmla="val 1345068"/>
            </a:avLst>
          </a:prstGeom>
          <a:solidFill>
            <a:srgbClr val="37A7E7"/>
          </a:solidFill>
          <a:ln/>
        </p:spPr>
      </p:sp>
      <p:sp>
        <p:nvSpPr>
          <p:cNvPr id="15" name="Shape 13"/>
          <p:cNvSpPr/>
          <p:nvPr/>
        </p:nvSpPr>
        <p:spPr>
          <a:xfrm>
            <a:off x="7084635" y="3834051"/>
            <a:ext cx="461129" cy="461129"/>
          </a:xfrm>
          <a:prstGeom prst="roundRect">
            <a:avLst>
              <a:gd name="adj" fmla="val 6668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78516" y="3893760"/>
            <a:ext cx="273248" cy="341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4012763" y="3904417"/>
            <a:ext cx="2277547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Transparency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17352" y="4312087"/>
            <a:ext cx="5572958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 real-time dashboards for DME leadership visibility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22905" y="5113258"/>
            <a:ext cx="614958" cy="22860"/>
          </a:xfrm>
          <a:prstGeom prst="roundRect">
            <a:avLst>
              <a:gd name="adj" fmla="val 1345068"/>
            </a:avLst>
          </a:prstGeom>
          <a:solidFill>
            <a:srgbClr val="091231"/>
          </a:solidFill>
          <a:ln/>
        </p:spPr>
      </p:sp>
      <p:sp>
        <p:nvSpPr>
          <p:cNvPr id="20" name="Shape 18"/>
          <p:cNvSpPr/>
          <p:nvPr/>
        </p:nvSpPr>
        <p:spPr>
          <a:xfrm>
            <a:off x="7084635" y="4894183"/>
            <a:ext cx="461129" cy="461129"/>
          </a:xfrm>
          <a:prstGeom prst="roundRect">
            <a:avLst>
              <a:gd name="adj" fmla="val 66680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78516" y="4953893"/>
            <a:ext cx="273248" cy="341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150" dirty="0"/>
          </a:p>
        </p:txBody>
      </p:sp>
      <p:sp>
        <p:nvSpPr>
          <p:cNvPr id="22" name="Text 20"/>
          <p:cNvSpPr/>
          <p:nvPr/>
        </p:nvSpPr>
        <p:spPr>
          <a:xfrm>
            <a:off x="8340090" y="4964549"/>
            <a:ext cx="2277547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Digital Lifecycle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8340090" y="5372219"/>
            <a:ext cx="5572958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Enable complete digital student journey from admission to graduation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92538" y="6173391"/>
            <a:ext cx="614958" cy="22860"/>
          </a:xfrm>
          <a:prstGeom prst="roundRect">
            <a:avLst>
              <a:gd name="adj" fmla="val 1345068"/>
            </a:avLst>
          </a:prstGeom>
          <a:solidFill>
            <a:srgbClr val="16FFBB"/>
          </a:solidFill>
          <a:ln/>
        </p:spPr>
      </p:sp>
      <p:sp>
        <p:nvSpPr>
          <p:cNvPr id="25" name="Shape 23"/>
          <p:cNvSpPr/>
          <p:nvPr/>
        </p:nvSpPr>
        <p:spPr>
          <a:xfrm>
            <a:off x="7084635" y="5954316"/>
            <a:ext cx="461129" cy="461129"/>
          </a:xfrm>
          <a:prstGeom prst="roundRect">
            <a:avLst>
              <a:gd name="adj" fmla="val 6668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178516" y="6014025"/>
            <a:ext cx="273248" cy="341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</a:t>
            </a:r>
            <a:endParaRPr lang="en-US" sz="2150" dirty="0"/>
          </a:p>
        </p:txBody>
      </p:sp>
      <p:sp>
        <p:nvSpPr>
          <p:cNvPr id="27" name="Text 25"/>
          <p:cNvSpPr/>
          <p:nvPr/>
        </p:nvSpPr>
        <p:spPr>
          <a:xfrm>
            <a:off x="4012763" y="6024682"/>
            <a:ext cx="2277547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Scalability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17352" y="6432352"/>
            <a:ext cx="5572958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Scale across all DME medical colleges statewide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111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 Statement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440662"/>
            <a:ext cx="4136231" cy="1344692"/>
          </a:xfrm>
          <a:prstGeom prst="roundRect">
            <a:avLst>
              <a:gd name="adj" fmla="val 10880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D10606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557" y="2440662"/>
            <a:ext cx="121920" cy="1344692"/>
          </a:xfrm>
          <a:prstGeom prst="roundRect">
            <a:avLst>
              <a:gd name="adj" fmla="val 303750"/>
            </a:avLst>
          </a:prstGeom>
          <a:solidFill>
            <a:srgbClr val="D10606"/>
          </a:solidFill>
          <a:ln/>
        </p:spPr>
      </p:sp>
      <p:sp>
        <p:nvSpPr>
          <p:cNvPr id="5" name="Text 3"/>
          <p:cNvSpPr/>
          <p:nvPr/>
        </p:nvSpPr>
        <p:spPr>
          <a:xfrm>
            <a:off x="1232773" y="2717959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 centralized student academic data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7084" y="2440662"/>
            <a:ext cx="4136231" cy="1344692"/>
          </a:xfrm>
          <a:prstGeom prst="roundRect">
            <a:avLst>
              <a:gd name="adj" fmla="val 10880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D10606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216604" y="2440662"/>
            <a:ext cx="121920" cy="1344692"/>
          </a:xfrm>
          <a:prstGeom prst="roundRect">
            <a:avLst>
              <a:gd name="adj" fmla="val 303750"/>
            </a:avLst>
          </a:prstGeom>
          <a:solidFill>
            <a:srgbClr val="D10606"/>
          </a:solidFill>
          <a:ln/>
        </p:spPr>
      </p:sp>
      <p:sp>
        <p:nvSpPr>
          <p:cNvPr id="8" name="Text 6"/>
          <p:cNvSpPr/>
          <p:nvPr/>
        </p:nvSpPr>
        <p:spPr>
          <a:xfrm>
            <a:off x="5615821" y="2717959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Manual clinical logbooks → inconsistent + unverified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2440662"/>
            <a:ext cx="4136231" cy="1344692"/>
          </a:xfrm>
          <a:prstGeom prst="roundRect">
            <a:avLst>
              <a:gd name="adj" fmla="val 10880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D10606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9599652" y="2440662"/>
            <a:ext cx="121920" cy="1344692"/>
          </a:xfrm>
          <a:prstGeom prst="roundRect">
            <a:avLst>
              <a:gd name="adj" fmla="val 303750"/>
            </a:avLst>
          </a:prstGeom>
          <a:solidFill>
            <a:srgbClr val="D10606"/>
          </a:solidFill>
          <a:ln/>
        </p:spPr>
      </p:sp>
      <p:sp>
        <p:nvSpPr>
          <p:cNvPr id="11" name="Text 9"/>
          <p:cNvSpPr/>
          <p:nvPr/>
        </p:nvSpPr>
        <p:spPr>
          <a:xfrm>
            <a:off x="9998869" y="2717959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Limited digital tools for medical learning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4037" y="4032171"/>
            <a:ext cx="4136231" cy="1344692"/>
          </a:xfrm>
          <a:prstGeom prst="roundRect">
            <a:avLst>
              <a:gd name="adj" fmla="val 10880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D10606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33557" y="4032171"/>
            <a:ext cx="121920" cy="1344692"/>
          </a:xfrm>
          <a:prstGeom prst="roundRect">
            <a:avLst>
              <a:gd name="adj" fmla="val 303750"/>
            </a:avLst>
          </a:prstGeom>
          <a:solidFill>
            <a:srgbClr val="D10606"/>
          </a:solidFill>
          <a:ln/>
        </p:spPr>
      </p:sp>
      <p:sp>
        <p:nvSpPr>
          <p:cNvPr id="14" name="Text 12"/>
          <p:cNvSpPr/>
          <p:nvPr/>
        </p:nvSpPr>
        <p:spPr>
          <a:xfrm>
            <a:off x="1232773" y="4309467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Paper-based postings, attendance &amp; hostel workflows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5247084" y="4032171"/>
            <a:ext cx="4136231" cy="1344692"/>
          </a:xfrm>
          <a:prstGeom prst="roundRect">
            <a:avLst>
              <a:gd name="adj" fmla="val 10880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D10606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216604" y="4032171"/>
            <a:ext cx="121920" cy="1344692"/>
          </a:xfrm>
          <a:prstGeom prst="roundRect">
            <a:avLst>
              <a:gd name="adj" fmla="val 303750"/>
            </a:avLst>
          </a:prstGeom>
          <a:solidFill>
            <a:srgbClr val="D10606"/>
          </a:solidFill>
          <a:ln/>
        </p:spPr>
      </p:sp>
      <p:sp>
        <p:nvSpPr>
          <p:cNvPr id="17" name="Text 15"/>
          <p:cNvSpPr/>
          <p:nvPr/>
        </p:nvSpPr>
        <p:spPr>
          <a:xfrm>
            <a:off x="5615821" y="4309467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 real-time visibility for Principal / DME</a:t>
            </a:r>
            <a:endParaRPr lang="en-US" sz="1900" dirty="0"/>
          </a:p>
        </p:txBody>
      </p:sp>
      <p:sp>
        <p:nvSpPr>
          <p:cNvPr id="18" name="Shape 16"/>
          <p:cNvSpPr/>
          <p:nvPr/>
        </p:nvSpPr>
        <p:spPr>
          <a:xfrm>
            <a:off x="9630132" y="4032171"/>
            <a:ext cx="4136231" cy="1344692"/>
          </a:xfrm>
          <a:prstGeom prst="roundRect">
            <a:avLst>
              <a:gd name="adj" fmla="val 10880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D10606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9599652" y="4032171"/>
            <a:ext cx="121920" cy="1344692"/>
          </a:xfrm>
          <a:prstGeom prst="roundRect">
            <a:avLst>
              <a:gd name="adj" fmla="val 303750"/>
            </a:avLst>
          </a:prstGeom>
          <a:solidFill>
            <a:srgbClr val="D10606"/>
          </a:solidFill>
          <a:ln/>
        </p:spPr>
      </p:sp>
      <p:sp>
        <p:nvSpPr>
          <p:cNvPr id="20" name="Text 18"/>
          <p:cNvSpPr/>
          <p:nvPr/>
        </p:nvSpPr>
        <p:spPr>
          <a:xfrm>
            <a:off x="9998869" y="4309467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 AI insights for academics or governance</a:t>
            </a:r>
            <a:endParaRPr lang="en-US" sz="1900" dirty="0"/>
          </a:p>
        </p:txBody>
      </p:sp>
      <p:sp>
        <p:nvSpPr>
          <p:cNvPr id="21" name="Shape 19"/>
          <p:cNvSpPr/>
          <p:nvPr/>
        </p:nvSpPr>
        <p:spPr>
          <a:xfrm>
            <a:off x="864037" y="5623679"/>
            <a:ext cx="4136231" cy="1344692"/>
          </a:xfrm>
          <a:prstGeom prst="roundRect">
            <a:avLst>
              <a:gd name="adj" fmla="val 10880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D10606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833557" y="5623679"/>
            <a:ext cx="121920" cy="1344692"/>
          </a:xfrm>
          <a:prstGeom prst="roundRect">
            <a:avLst>
              <a:gd name="adj" fmla="val 303750"/>
            </a:avLst>
          </a:prstGeom>
          <a:solidFill>
            <a:srgbClr val="D10606"/>
          </a:solidFill>
          <a:ln/>
        </p:spPr>
      </p:sp>
      <p:sp>
        <p:nvSpPr>
          <p:cNvPr id="23" name="Text 21"/>
          <p:cNvSpPr/>
          <p:nvPr/>
        </p:nvSpPr>
        <p:spPr>
          <a:xfrm>
            <a:off x="1232773" y="5900976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Students use multiple disconnected apps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1959" y="339447"/>
            <a:ext cx="373677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Core Modules &amp; Descriptions</a:t>
            </a:r>
            <a:endParaRPr lang="en-US" sz="2150" dirty="0"/>
          </a:p>
        </p:txBody>
      </p:sp>
      <p:sp>
        <p:nvSpPr>
          <p:cNvPr id="3" name="Shape 1"/>
          <p:cNvSpPr/>
          <p:nvPr/>
        </p:nvSpPr>
        <p:spPr>
          <a:xfrm>
            <a:off x="431959" y="929164"/>
            <a:ext cx="6821567" cy="1442085"/>
          </a:xfrm>
          <a:prstGeom prst="roundRect">
            <a:avLst>
              <a:gd name="adj" fmla="val 12840"/>
            </a:avLst>
          </a:prstGeom>
          <a:solidFill>
            <a:srgbClr val="0A081B"/>
          </a:solidFill>
          <a:ln w="15240">
            <a:solidFill>
              <a:srgbClr val="0667D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70548" y="1067753"/>
            <a:ext cx="18954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📚</a:t>
            </a:r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Pillar 1 — Student Learning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570548" y="1313259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Structured curriculum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570548" y="1553885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3D simulations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570548" y="1794510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academic instructor</a:t>
            </a:r>
            <a:endParaRPr lang="en-US" sz="950" dirty="0"/>
          </a:p>
        </p:txBody>
      </p:sp>
      <p:sp>
        <p:nvSpPr>
          <p:cNvPr id="8" name="Text 6"/>
          <p:cNvSpPr/>
          <p:nvPr/>
        </p:nvSpPr>
        <p:spPr>
          <a:xfrm>
            <a:off x="570548" y="2035135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Weekly analytics &amp; reminders</a:t>
            </a:r>
            <a:endParaRPr lang="en-US" sz="950" dirty="0"/>
          </a:p>
        </p:txBody>
      </p:sp>
      <p:sp>
        <p:nvSpPr>
          <p:cNvPr id="9" name="Shape 7"/>
          <p:cNvSpPr/>
          <p:nvPr/>
        </p:nvSpPr>
        <p:spPr>
          <a:xfrm>
            <a:off x="7376874" y="929164"/>
            <a:ext cx="6821567" cy="1442085"/>
          </a:xfrm>
          <a:prstGeom prst="roundRect">
            <a:avLst>
              <a:gd name="adj" fmla="val 12840"/>
            </a:avLst>
          </a:prstGeom>
          <a:solidFill>
            <a:srgbClr val="0A081B"/>
          </a:solidFill>
          <a:ln w="15240">
            <a:solidFill>
              <a:srgbClr val="0667D1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15463" y="1067753"/>
            <a:ext cx="164151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🧑‍🏫</a:t>
            </a:r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Pillar 2 — Faculty Tools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7515463" y="1313259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Content upload</a:t>
            </a:r>
            <a:endParaRPr lang="en-US" sz="950" dirty="0"/>
          </a:p>
        </p:txBody>
      </p:sp>
      <p:sp>
        <p:nvSpPr>
          <p:cNvPr id="12" name="Text 10"/>
          <p:cNvSpPr/>
          <p:nvPr/>
        </p:nvSpPr>
        <p:spPr>
          <a:xfrm>
            <a:off x="7515463" y="1553885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Topic allocation</a:t>
            </a:r>
            <a:endParaRPr lang="en-US" sz="950" dirty="0"/>
          </a:p>
        </p:txBody>
      </p:sp>
      <p:sp>
        <p:nvSpPr>
          <p:cNvPr id="13" name="Text 11"/>
          <p:cNvSpPr/>
          <p:nvPr/>
        </p:nvSpPr>
        <p:spPr>
          <a:xfrm>
            <a:off x="7515463" y="1794510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 progress monitoring</a:t>
            </a:r>
            <a:endParaRPr lang="en-US" sz="950" dirty="0"/>
          </a:p>
        </p:txBody>
      </p:sp>
      <p:sp>
        <p:nvSpPr>
          <p:cNvPr id="14" name="Shape 12"/>
          <p:cNvSpPr/>
          <p:nvPr/>
        </p:nvSpPr>
        <p:spPr>
          <a:xfrm>
            <a:off x="431959" y="2494598"/>
            <a:ext cx="6821567" cy="1201460"/>
          </a:xfrm>
          <a:prstGeom prst="roundRect">
            <a:avLst>
              <a:gd name="adj" fmla="val 15412"/>
            </a:avLst>
          </a:prstGeom>
          <a:solidFill>
            <a:srgbClr val="0A081B"/>
          </a:solidFill>
          <a:ln w="15240">
            <a:solidFill>
              <a:srgbClr val="0667D1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570548" y="2633186"/>
            <a:ext cx="179201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🏫</a:t>
            </a:r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Pillar 3 — Digital Campus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570548" y="2878693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QR+GPS attendance</a:t>
            </a:r>
            <a:endParaRPr lang="en-US" sz="950" dirty="0"/>
          </a:p>
        </p:txBody>
      </p:sp>
      <p:sp>
        <p:nvSpPr>
          <p:cNvPr id="17" name="Text 15"/>
          <p:cNvSpPr/>
          <p:nvPr/>
        </p:nvSpPr>
        <p:spPr>
          <a:xfrm>
            <a:off x="570548" y="3119318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Hostel management</a:t>
            </a:r>
            <a:endParaRPr lang="en-US" sz="950" dirty="0"/>
          </a:p>
        </p:txBody>
      </p:sp>
      <p:sp>
        <p:nvSpPr>
          <p:cNvPr id="18" name="Text 16"/>
          <p:cNvSpPr/>
          <p:nvPr/>
        </p:nvSpPr>
        <p:spPr>
          <a:xfrm>
            <a:off x="570548" y="3359944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Fee &amp; certificate automation</a:t>
            </a:r>
            <a:endParaRPr lang="en-US" sz="950" dirty="0"/>
          </a:p>
        </p:txBody>
      </p:sp>
      <p:sp>
        <p:nvSpPr>
          <p:cNvPr id="19" name="Shape 17"/>
          <p:cNvSpPr/>
          <p:nvPr/>
        </p:nvSpPr>
        <p:spPr>
          <a:xfrm>
            <a:off x="7376874" y="2494598"/>
            <a:ext cx="6821567" cy="1201460"/>
          </a:xfrm>
          <a:prstGeom prst="roundRect">
            <a:avLst>
              <a:gd name="adj" fmla="val 15412"/>
            </a:avLst>
          </a:prstGeom>
          <a:solidFill>
            <a:srgbClr val="0A081B"/>
          </a:solidFill>
          <a:ln w="15240">
            <a:solidFill>
              <a:srgbClr val="0667D1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515463" y="2633186"/>
            <a:ext cx="2040731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🏥</a:t>
            </a:r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Pillar 4 — Clinical Integration</a:t>
            </a:r>
            <a:endParaRPr lang="en-US" sz="1050" dirty="0"/>
          </a:p>
        </p:txBody>
      </p:sp>
      <p:sp>
        <p:nvSpPr>
          <p:cNvPr id="21" name="Text 19"/>
          <p:cNvSpPr/>
          <p:nvPr/>
        </p:nvSpPr>
        <p:spPr>
          <a:xfrm>
            <a:off x="7515463" y="2878693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OPD flow dashboard</a:t>
            </a:r>
            <a:endParaRPr lang="en-US" sz="950" dirty="0"/>
          </a:p>
        </p:txBody>
      </p:sp>
      <p:sp>
        <p:nvSpPr>
          <p:cNvPr id="22" name="Text 20"/>
          <p:cNvSpPr/>
          <p:nvPr/>
        </p:nvSpPr>
        <p:spPr>
          <a:xfrm>
            <a:off x="7515463" y="3119318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Duty posting &amp; rotations</a:t>
            </a:r>
            <a:endParaRPr lang="en-US" sz="950" dirty="0"/>
          </a:p>
        </p:txBody>
      </p:sp>
      <p:sp>
        <p:nvSpPr>
          <p:cNvPr id="23" name="Text 21"/>
          <p:cNvSpPr/>
          <p:nvPr/>
        </p:nvSpPr>
        <p:spPr>
          <a:xfrm>
            <a:off x="7515463" y="3359944"/>
            <a:ext cx="65443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Digital clinical logbook</a:t>
            </a:r>
            <a:endParaRPr lang="en-US" sz="950" dirty="0"/>
          </a:p>
        </p:txBody>
      </p:sp>
      <p:sp>
        <p:nvSpPr>
          <p:cNvPr id="24" name="Text 22"/>
          <p:cNvSpPr/>
          <p:nvPr/>
        </p:nvSpPr>
        <p:spPr>
          <a:xfrm>
            <a:off x="431959" y="3958233"/>
            <a:ext cx="1645920" cy="213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🤖</a:t>
            </a:r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AI Layer</a:t>
            </a:r>
            <a:endParaRPr lang="en-US" sz="1250" dirty="0"/>
          </a:p>
        </p:txBody>
      </p:sp>
      <p:sp>
        <p:nvSpPr>
          <p:cNvPr id="25" name="Text 23"/>
          <p:cNvSpPr/>
          <p:nvPr/>
        </p:nvSpPr>
        <p:spPr>
          <a:xfrm>
            <a:off x="431959" y="4294823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Weak-area analysis</a:t>
            </a:r>
            <a:endParaRPr lang="en-US" sz="950" dirty="0"/>
          </a:p>
        </p:txBody>
      </p:sp>
      <p:sp>
        <p:nvSpPr>
          <p:cNvPr id="26" name="Text 24"/>
          <p:cNvSpPr/>
          <p:nvPr/>
        </p:nvSpPr>
        <p:spPr>
          <a:xfrm>
            <a:off x="431959" y="4535448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Revision planning</a:t>
            </a:r>
            <a:endParaRPr lang="en-US" sz="950" dirty="0"/>
          </a:p>
        </p:txBody>
      </p:sp>
      <p:sp>
        <p:nvSpPr>
          <p:cNvPr id="27" name="Text 25"/>
          <p:cNvSpPr/>
          <p:nvPr/>
        </p:nvSpPr>
        <p:spPr>
          <a:xfrm>
            <a:off x="431959" y="4776073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Governance insights</a:t>
            </a:r>
            <a:endParaRPr lang="en-US" sz="950" dirty="0"/>
          </a:p>
        </p:txBody>
      </p:sp>
      <p:pic>
        <p:nvPicPr>
          <p:cNvPr id="2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3315" y="3973711"/>
            <a:ext cx="6732746" cy="673274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5814" y="625316"/>
            <a:ext cx="5399246" cy="631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Advantages &amp; Benefits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5814" y="1711642"/>
            <a:ext cx="568404" cy="5684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8420" y="1846659"/>
            <a:ext cx="2526625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24/7 Unified Access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648420" y="2298740"/>
            <a:ext cx="5524619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Students and faculty access all resources anytime, anywhere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7242" y="1711642"/>
            <a:ext cx="568404" cy="56840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9848" y="1846659"/>
            <a:ext cx="3162419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AI-Driven Clinical Learning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8309848" y="2298740"/>
            <a:ext cx="5524738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Personalized learning paths with intelligent recommendations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5814" y="3481149"/>
            <a:ext cx="568404" cy="56840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8420" y="3616166"/>
            <a:ext cx="2526625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Paperless Logbooks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648420" y="4068247"/>
            <a:ext cx="5524619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Verified digital records replacing manual documentation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7242" y="3481149"/>
            <a:ext cx="568404" cy="56840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9848" y="3616166"/>
            <a:ext cx="2577822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Faster Administration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8309848" y="4068247"/>
            <a:ext cx="552473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Automated workflows reduce processing time by 80%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5814" y="4886801"/>
            <a:ext cx="568404" cy="568404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48420" y="5021818"/>
            <a:ext cx="2953822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Transparent Governance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1648420" y="5473898"/>
            <a:ext cx="5524619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Real-time visibility for leadership decision-making</a:t>
            </a:r>
            <a:endParaRPr lang="en-US" sz="17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57242" y="4886801"/>
            <a:ext cx="568404" cy="568404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309848" y="5021818"/>
            <a:ext cx="3289697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Student Welfare Monitoring</a:t>
            </a:r>
            <a:endParaRPr lang="en-US" sz="1950" dirty="0"/>
          </a:p>
        </p:txBody>
      </p:sp>
      <p:sp>
        <p:nvSpPr>
          <p:cNvPr id="20" name="Text 12"/>
          <p:cNvSpPr/>
          <p:nvPr/>
        </p:nvSpPr>
        <p:spPr>
          <a:xfrm>
            <a:off x="8309848" y="5473898"/>
            <a:ext cx="5524738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Comprehensive tracking of student well-being and needs</a:t>
            </a:r>
            <a:endParaRPr lang="en-US" sz="1750" dirty="0"/>
          </a:p>
        </p:txBody>
      </p:sp>
      <p:pic>
        <p:nvPicPr>
          <p:cNvPr id="21" name="Image 6" descr="preencoded.png">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95814" y="6656308"/>
            <a:ext cx="568404" cy="568404"/>
          </a:xfrm>
          <a:prstGeom prst="rect">
            <a:avLst/>
          </a:prstGeom>
        </p:spPr>
      </p:pic>
      <p:sp>
        <p:nvSpPr>
          <p:cNvPr id="22" name="Text 13"/>
          <p:cNvSpPr/>
          <p:nvPr/>
        </p:nvSpPr>
        <p:spPr>
          <a:xfrm>
            <a:off x="1648420" y="6791325"/>
            <a:ext cx="2689027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Real-Time Dashboards</a:t>
            </a:r>
            <a:endParaRPr lang="en-US" sz="1950" dirty="0"/>
          </a:p>
        </p:txBody>
      </p:sp>
      <p:sp>
        <p:nvSpPr>
          <p:cNvPr id="23" name="Text 14"/>
          <p:cNvSpPr/>
          <p:nvPr/>
        </p:nvSpPr>
        <p:spPr>
          <a:xfrm>
            <a:off x="1648420" y="7243405"/>
            <a:ext cx="5524619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Actionable insights at Principal and DME levels</a:t>
            </a:r>
            <a:endParaRPr lang="en-US" sz="1750" dirty="0"/>
          </a:p>
        </p:txBody>
      </p:sp>
      <p:pic>
        <p:nvPicPr>
          <p:cNvPr id="24" name="Image 7" descr="preencoded.png">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457242" y="6656308"/>
            <a:ext cx="568404" cy="568404"/>
          </a:xfrm>
          <a:prstGeom prst="rect">
            <a:avLst/>
          </a:prstGeom>
        </p:spPr>
      </p:pic>
      <p:sp>
        <p:nvSpPr>
          <p:cNvPr id="25" name="Text 15"/>
          <p:cNvSpPr/>
          <p:nvPr/>
        </p:nvSpPr>
        <p:spPr>
          <a:xfrm>
            <a:off x="8309848" y="6791325"/>
            <a:ext cx="2526625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Scalable Across DME</a:t>
            </a:r>
            <a:endParaRPr lang="en-US" sz="1950" dirty="0"/>
          </a:p>
        </p:txBody>
      </p:sp>
      <p:sp>
        <p:nvSpPr>
          <p:cNvPr id="26" name="Text 16"/>
          <p:cNvSpPr/>
          <p:nvPr/>
        </p:nvSpPr>
        <p:spPr>
          <a:xfrm>
            <a:off x="8309848" y="7243405"/>
            <a:ext cx="552473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Proven model ready for statewide deployment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0650" y="346234"/>
            <a:ext cx="299930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Technical Architecture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440650" y="1010603"/>
            <a:ext cx="1679019" cy="209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System Foundation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440650" y="1346240"/>
            <a:ext cx="5315307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Mobile-first architecture</a:t>
            </a:r>
            <a:endParaRPr lang="en-US" sz="950" dirty="0"/>
          </a:p>
        </p:txBody>
      </p:sp>
      <p:sp>
        <p:nvSpPr>
          <p:cNvPr id="5" name="Text 3"/>
          <p:cNvSpPr/>
          <p:nvPr/>
        </p:nvSpPr>
        <p:spPr>
          <a:xfrm>
            <a:off x="440650" y="1591747"/>
            <a:ext cx="5315307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Role-based access control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440650" y="1837253"/>
            <a:ext cx="5315307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India-hosted encrypted cloud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440650" y="2082760"/>
            <a:ext cx="5315307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Offline-enabled modules</a:t>
            </a:r>
            <a:endParaRPr lang="en-US" sz="950" dirty="0"/>
          </a:p>
        </p:txBody>
      </p:sp>
      <p:sp>
        <p:nvSpPr>
          <p:cNvPr id="8" name="Text 6"/>
          <p:cNvSpPr/>
          <p:nvPr/>
        </p:nvSpPr>
        <p:spPr>
          <a:xfrm>
            <a:off x="440650" y="2328267"/>
            <a:ext cx="5315307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Microservices backend</a:t>
            </a:r>
            <a:endParaRPr lang="en-US" sz="950" dirty="0"/>
          </a:p>
        </p:txBody>
      </p:sp>
      <p:sp>
        <p:nvSpPr>
          <p:cNvPr id="9" name="Text 7"/>
          <p:cNvSpPr/>
          <p:nvPr/>
        </p:nvSpPr>
        <p:spPr>
          <a:xfrm>
            <a:off x="440650" y="2573774"/>
            <a:ext cx="5315307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API-ready for KNRUHS &amp; ABDM</a:t>
            </a:r>
            <a:endParaRPr lang="en-US" sz="950" dirty="0"/>
          </a:p>
        </p:txBody>
      </p:sp>
      <p:sp>
        <p:nvSpPr>
          <p:cNvPr id="10" name="Shape 8"/>
          <p:cNvSpPr/>
          <p:nvPr/>
        </p:nvSpPr>
        <p:spPr>
          <a:xfrm>
            <a:off x="440650" y="2916793"/>
            <a:ext cx="5315307" cy="534829"/>
          </a:xfrm>
          <a:prstGeom prst="roundRect">
            <a:avLst>
              <a:gd name="adj" fmla="val 35318"/>
            </a:avLst>
          </a:prstGeom>
          <a:solidFill>
            <a:srgbClr val="004D36"/>
          </a:solidFill>
          <a:ln/>
        </p:spPr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6499" y="3116342"/>
            <a:ext cx="157401" cy="125849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849749" y="3074075"/>
            <a:ext cx="4780359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Security First: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No patient data in pilot phase</a:t>
            </a:r>
            <a:endParaRPr lang="en-US" sz="9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0759" y="1026319"/>
            <a:ext cx="8126492" cy="8126492"/>
          </a:xfrm>
          <a:prstGeom prst="rect">
            <a:avLst/>
          </a:prstGeom>
        </p:spPr>
      </p:pic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0650" y="9451658"/>
            <a:ext cx="125849" cy="125849"/>
          </a:xfrm>
          <a:prstGeom prst="rect">
            <a:avLst/>
          </a:prstGeom>
        </p:spPr>
      </p:pic>
      <p:sp>
        <p:nvSpPr>
          <p:cNvPr id="15" name="Shape 10"/>
          <p:cNvSpPr/>
          <p:nvPr/>
        </p:nvSpPr>
        <p:spPr>
          <a:xfrm>
            <a:off x="440650" y="9634657"/>
            <a:ext cx="6811566" cy="15240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16" name="Text 11"/>
          <p:cNvSpPr/>
          <p:nvPr/>
        </p:nvSpPr>
        <p:spPr>
          <a:xfrm>
            <a:off x="440650" y="9728002"/>
            <a:ext cx="1399103" cy="174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Student</a:t>
            </a:r>
            <a:endParaRPr lang="en-US" sz="110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78065" y="9451658"/>
            <a:ext cx="125849" cy="125849"/>
          </a:xfrm>
          <a:prstGeom prst="rect">
            <a:avLst/>
          </a:prstGeom>
        </p:spPr>
      </p:pic>
      <p:sp>
        <p:nvSpPr>
          <p:cNvPr id="18" name="Shape 12"/>
          <p:cNvSpPr/>
          <p:nvPr/>
        </p:nvSpPr>
        <p:spPr>
          <a:xfrm>
            <a:off x="7378065" y="9634657"/>
            <a:ext cx="6811685" cy="15240"/>
          </a:xfrm>
          <a:prstGeom prst="rect">
            <a:avLst/>
          </a:prstGeom>
          <a:solidFill>
            <a:srgbClr val="29DDDA"/>
          </a:solidFill>
          <a:ln/>
        </p:spPr>
      </p:sp>
      <p:sp>
        <p:nvSpPr>
          <p:cNvPr id="19" name="Text 13"/>
          <p:cNvSpPr/>
          <p:nvPr/>
        </p:nvSpPr>
        <p:spPr>
          <a:xfrm>
            <a:off x="7378065" y="9728002"/>
            <a:ext cx="1399103" cy="174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Faculty</a:t>
            </a:r>
            <a:endParaRPr lang="en-US" sz="1100" dirty="0"/>
          </a:p>
        </p:txBody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40650" y="10138767"/>
            <a:ext cx="125849" cy="125849"/>
          </a:xfrm>
          <a:prstGeom prst="rect">
            <a:avLst/>
          </a:prstGeom>
        </p:spPr>
      </p:pic>
      <p:sp>
        <p:nvSpPr>
          <p:cNvPr id="21" name="Shape 14"/>
          <p:cNvSpPr/>
          <p:nvPr/>
        </p:nvSpPr>
        <p:spPr>
          <a:xfrm>
            <a:off x="440650" y="10321766"/>
            <a:ext cx="6811566" cy="15240"/>
          </a:xfrm>
          <a:prstGeom prst="rect">
            <a:avLst/>
          </a:prstGeom>
          <a:solidFill>
            <a:srgbClr val="37A7E7"/>
          </a:solidFill>
          <a:ln/>
        </p:spPr>
      </p:sp>
      <p:sp>
        <p:nvSpPr>
          <p:cNvPr id="22" name="Text 15"/>
          <p:cNvSpPr/>
          <p:nvPr/>
        </p:nvSpPr>
        <p:spPr>
          <a:xfrm>
            <a:off x="440650" y="10415111"/>
            <a:ext cx="1399103" cy="174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Admin</a:t>
            </a:r>
            <a:endParaRPr lang="en-US" sz="1100" dirty="0"/>
          </a:p>
        </p:txBody>
      </p:sp>
      <p:pic>
        <p:nvPicPr>
          <p:cNvPr id="23" name="Image 5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378065" y="10138767"/>
            <a:ext cx="125849" cy="125849"/>
          </a:xfrm>
          <a:prstGeom prst="rect">
            <a:avLst/>
          </a:prstGeom>
        </p:spPr>
      </p:pic>
      <p:sp>
        <p:nvSpPr>
          <p:cNvPr id="24" name="Shape 16"/>
          <p:cNvSpPr/>
          <p:nvPr/>
        </p:nvSpPr>
        <p:spPr>
          <a:xfrm>
            <a:off x="7378065" y="10321766"/>
            <a:ext cx="6811685" cy="15240"/>
          </a:xfrm>
          <a:prstGeom prst="rect">
            <a:avLst/>
          </a:prstGeom>
          <a:solidFill>
            <a:srgbClr val="091231"/>
          </a:solidFill>
          <a:ln/>
        </p:spPr>
      </p:sp>
      <p:sp>
        <p:nvSpPr>
          <p:cNvPr id="25" name="Text 17"/>
          <p:cNvSpPr/>
          <p:nvPr/>
        </p:nvSpPr>
        <p:spPr>
          <a:xfrm>
            <a:off x="7378065" y="10415111"/>
            <a:ext cx="1399103" cy="174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DME</a:t>
            </a:r>
            <a:endParaRPr lang="en-US" sz="11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5542" y="413861"/>
            <a:ext cx="3337322" cy="417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Implementation Plan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525542" y="1056203"/>
            <a:ext cx="4605457" cy="575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10 Days to Launch</a:t>
            </a:r>
            <a:endParaRPr lang="en-US" sz="3600" dirty="0"/>
          </a:p>
        </p:txBody>
      </p:sp>
      <p:sp>
        <p:nvSpPr>
          <p:cNvPr id="4" name="Shape 2"/>
          <p:cNvSpPr/>
          <p:nvPr/>
        </p:nvSpPr>
        <p:spPr>
          <a:xfrm>
            <a:off x="7307580" y="1857137"/>
            <a:ext cx="15240" cy="4483775"/>
          </a:xfrm>
          <a:prstGeom prst="roundRect">
            <a:avLst>
              <a:gd name="adj" fmla="val 147816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6710958" y="2018467"/>
            <a:ext cx="450533" cy="15240"/>
          </a:xfrm>
          <a:prstGeom prst="roundRect">
            <a:avLst>
              <a:gd name="adj" fmla="val 1478160"/>
            </a:avLst>
          </a:prstGeom>
          <a:solidFill>
            <a:srgbClr val="16FFBB"/>
          </a:solidFill>
          <a:ln/>
        </p:spPr>
      </p:sp>
      <p:sp>
        <p:nvSpPr>
          <p:cNvPr id="6" name="Shape 4"/>
          <p:cNvSpPr/>
          <p:nvPr/>
        </p:nvSpPr>
        <p:spPr>
          <a:xfrm>
            <a:off x="7146250" y="1857137"/>
            <a:ext cx="337899" cy="337899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215128" y="1900952"/>
            <a:ext cx="20014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4895731" y="1908691"/>
            <a:ext cx="1668661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Days 1–2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525542" y="2207300"/>
            <a:ext cx="603885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Platform setup &amp; department mapping</a:t>
            </a:r>
            <a:endParaRPr lang="en-US" sz="1150" dirty="0"/>
          </a:p>
        </p:txBody>
      </p:sp>
      <p:sp>
        <p:nvSpPr>
          <p:cNvPr id="10" name="Shape 8"/>
          <p:cNvSpPr/>
          <p:nvPr/>
        </p:nvSpPr>
        <p:spPr>
          <a:xfrm>
            <a:off x="7468910" y="2919413"/>
            <a:ext cx="450533" cy="15240"/>
          </a:xfrm>
          <a:prstGeom prst="roundRect">
            <a:avLst>
              <a:gd name="adj" fmla="val 1478160"/>
            </a:avLst>
          </a:prstGeom>
          <a:solidFill>
            <a:srgbClr val="29DDDA"/>
          </a:solidFill>
          <a:ln/>
        </p:spPr>
      </p:sp>
      <p:sp>
        <p:nvSpPr>
          <p:cNvPr id="11" name="Shape 9"/>
          <p:cNvSpPr/>
          <p:nvPr/>
        </p:nvSpPr>
        <p:spPr>
          <a:xfrm>
            <a:off x="7146250" y="2758083"/>
            <a:ext cx="337899" cy="337899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215128" y="2801898"/>
            <a:ext cx="20014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8066008" y="2809637"/>
            <a:ext cx="1668661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Days 3–4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8066008" y="3108246"/>
            <a:ext cx="603885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 &amp; faculty onboarding</a:t>
            </a:r>
            <a:endParaRPr lang="en-US" sz="1150" dirty="0"/>
          </a:p>
        </p:txBody>
      </p:sp>
      <p:sp>
        <p:nvSpPr>
          <p:cNvPr id="15" name="Shape 13"/>
          <p:cNvSpPr/>
          <p:nvPr/>
        </p:nvSpPr>
        <p:spPr>
          <a:xfrm>
            <a:off x="6710958" y="3695938"/>
            <a:ext cx="450533" cy="15240"/>
          </a:xfrm>
          <a:prstGeom prst="roundRect">
            <a:avLst>
              <a:gd name="adj" fmla="val 1478160"/>
            </a:avLst>
          </a:prstGeom>
          <a:solidFill>
            <a:srgbClr val="37A7E7"/>
          </a:solidFill>
          <a:ln/>
        </p:spPr>
      </p:sp>
      <p:sp>
        <p:nvSpPr>
          <p:cNvPr id="16" name="Shape 14"/>
          <p:cNvSpPr/>
          <p:nvPr/>
        </p:nvSpPr>
        <p:spPr>
          <a:xfrm>
            <a:off x="7146250" y="3534608"/>
            <a:ext cx="337899" cy="337899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15240">
            <a:solidFill>
              <a:srgbClr val="37A7E7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215128" y="3578423"/>
            <a:ext cx="20014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4895731" y="3586162"/>
            <a:ext cx="1668661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Days 5–7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525542" y="3884771"/>
            <a:ext cx="603885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Logbooks, postings, attendance &amp; hostel live</a:t>
            </a:r>
            <a:endParaRPr lang="en-US" sz="1150" dirty="0"/>
          </a:p>
        </p:txBody>
      </p:sp>
      <p:sp>
        <p:nvSpPr>
          <p:cNvPr id="20" name="Shape 18"/>
          <p:cNvSpPr/>
          <p:nvPr/>
        </p:nvSpPr>
        <p:spPr>
          <a:xfrm>
            <a:off x="7468910" y="4472583"/>
            <a:ext cx="450533" cy="15240"/>
          </a:xfrm>
          <a:prstGeom prst="roundRect">
            <a:avLst>
              <a:gd name="adj" fmla="val 1478160"/>
            </a:avLst>
          </a:prstGeom>
          <a:solidFill>
            <a:srgbClr val="091231"/>
          </a:solidFill>
          <a:ln/>
        </p:spPr>
      </p:sp>
      <p:sp>
        <p:nvSpPr>
          <p:cNvPr id="21" name="Shape 19"/>
          <p:cNvSpPr/>
          <p:nvPr/>
        </p:nvSpPr>
        <p:spPr>
          <a:xfrm>
            <a:off x="7146250" y="4311253"/>
            <a:ext cx="337899" cy="337899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15240">
            <a:solidFill>
              <a:srgbClr val="091231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215128" y="4355068"/>
            <a:ext cx="20014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8066008" y="4362807"/>
            <a:ext cx="1668661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Days 8–9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8066008" y="4661416"/>
            <a:ext cx="603885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learning &amp; dashboards activation</a:t>
            </a:r>
            <a:endParaRPr lang="en-US" sz="1150" dirty="0"/>
          </a:p>
        </p:txBody>
      </p:sp>
      <p:sp>
        <p:nvSpPr>
          <p:cNvPr id="25" name="Shape 23"/>
          <p:cNvSpPr/>
          <p:nvPr/>
        </p:nvSpPr>
        <p:spPr>
          <a:xfrm>
            <a:off x="6710958" y="5249228"/>
            <a:ext cx="450533" cy="15240"/>
          </a:xfrm>
          <a:prstGeom prst="roundRect">
            <a:avLst>
              <a:gd name="adj" fmla="val 1478160"/>
            </a:avLst>
          </a:prstGeom>
          <a:solidFill>
            <a:srgbClr val="16FFBB"/>
          </a:solidFill>
          <a:ln/>
        </p:spPr>
      </p:sp>
      <p:sp>
        <p:nvSpPr>
          <p:cNvPr id="26" name="Shape 24"/>
          <p:cNvSpPr/>
          <p:nvPr/>
        </p:nvSpPr>
        <p:spPr>
          <a:xfrm>
            <a:off x="7146250" y="5087898"/>
            <a:ext cx="337899" cy="337899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7215128" y="5131713"/>
            <a:ext cx="20014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4895731" y="5139452"/>
            <a:ext cx="1668661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Day 10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525542" y="5438061"/>
            <a:ext cx="603885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Review + readiness confirmation</a:t>
            </a:r>
            <a:endParaRPr lang="en-US" sz="1150" dirty="0"/>
          </a:p>
        </p:txBody>
      </p:sp>
      <p:sp>
        <p:nvSpPr>
          <p:cNvPr id="30" name="Text 28"/>
          <p:cNvSpPr/>
          <p:nvPr/>
        </p:nvSpPr>
        <p:spPr>
          <a:xfrm>
            <a:off x="525542" y="6659999"/>
            <a:ext cx="220932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💰</a:t>
            </a:r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Budget Components</a:t>
            </a:r>
            <a:endParaRPr lang="en-US" sz="1550" dirty="0"/>
          </a:p>
        </p:txBody>
      </p:sp>
      <p:sp>
        <p:nvSpPr>
          <p:cNvPr id="31" name="Text 29"/>
          <p:cNvSpPr/>
          <p:nvPr/>
        </p:nvSpPr>
        <p:spPr>
          <a:xfrm>
            <a:off x="525542" y="7060406"/>
            <a:ext cx="660654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(Available on demand)</a:t>
            </a:r>
            <a:endParaRPr lang="en-US" sz="1150" dirty="0"/>
          </a:p>
        </p:txBody>
      </p:sp>
      <p:sp>
        <p:nvSpPr>
          <p:cNvPr id="32" name="Text 30"/>
          <p:cNvSpPr/>
          <p:nvPr/>
        </p:nvSpPr>
        <p:spPr>
          <a:xfrm>
            <a:off x="7505938" y="6644997"/>
            <a:ext cx="660654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Tablets</a:t>
            </a:r>
            <a:endParaRPr lang="en-US" sz="1150" dirty="0"/>
          </a:p>
        </p:txBody>
      </p:sp>
      <p:sp>
        <p:nvSpPr>
          <p:cNvPr id="33" name="Text 31"/>
          <p:cNvSpPr/>
          <p:nvPr/>
        </p:nvSpPr>
        <p:spPr>
          <a:xfrm>
            <a:off x="7505938" y="6937653"/>
            <a:ext cx="660654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Hosting &amp; servers</a:t>
            </a:r>
            <a:endParaRPr lang="en-US" sz="1150" dirty="0"/>
          </a:p>
        </p:txBody>
      </p:sp>
      <p:sp>
        <p:nvSpPr>
          <p:cNvPr id="34" name="Text 32"/>
          <p:cNvSpPr/>
          <p:nvPr/>
        </p:nvSpPr>
        <p:spPr>
          <a:xfrm>
            <a:off x="7505938" y="7230308"/>
            <a:ext cx="660654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Deployment team</a:t>
            </a:r>
            <a:endParaRPr lang="en-US" sz="1150" dirty="0"/>
          </a:p>
        </p:txBody>
      </p:sp>
      <p:sp>
        <p:nvSpPr>
          <p:cNvPr id="35" name="Text 33"/>
          <p:cNvSpPr/>
          <p:nvPr/>
        </p:nvSpPr>
        <p:spPr>
          <a:xfrm>
            <a:off x="7505938" y="7522964"/>
            <a:ext cx="6606540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Support &amp; maintenance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2025-11-20T17:11:51Z</dcterms:created>
  <dcterms:modified xsi:type="dcterms:W3CDTF">2025-11-20T17:11:51Z</dcterms:modified>
</cp:coreProperties>
</file>